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57" r:id="rId3"/>
    <p:sldId id="458" r:id="rId5"/>
    <p:sldId id="460" r:id="rId6"/>
    <p:sldId id="461" r:id="rId7"/>
    <p:sldId id="462" r:id="rId8"/>
    <p:sldId id="463" r:id="rId9"/>
    <p:sldId id="465" r:id="rId10"/>
    <p:sldId id="466" r:id="rId11"/>
    <p:sldId id="473" r:id="rId12"/>
    <p:sldId id="467" r:id="rId13"/>
    <p:sldId id="468" r:id="rId14"/>
    <p:sldId id="469" r:id="rId15"/>
    <p:sldId id="470" r:id="rId16"/>
    <p:sldId id="471" r:id="rId17"/>
    <p:sldId id="472" r:id="rId18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CC00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170" y="-90"/>
      </p:cViewPr>
      <p:guideLst>
        <p:guide orient="horz" pos="2092"/>
        <p:guide pos="27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4" cy="72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l" fontAlgn="base"/>
            <a:endParaRPr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r" fontAlgn="base"/>
            <a:endParaRPr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备注占位符 4"/>
          <p:cNvSpPr>
            <a:spLocks noGrp="1" noRot="1" noChangeAspect="1"/>
          </p:cNvSpPr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/>
            <a:r>
              <a:rPr lang="zh-CN" altLang="en-US" dirty="0">
                <a:ea typeface="Arial" panose="020B0604020202020204" pitchFamily="34" charset="0"/>
              </a:rPr>
              <a:t>单击此处编辑母版文本样式</a:t>
            </a:r>
            <a:endParaRPr lang="zh-CN" altLang="en-US" dirty="0">
              <a:ea typeface="Arial" panose="020B0604020202020204" pitchFamily="34" charset="0"/>
            </a:endParaRPr>
          </a:p>
          <a:p>
            <a:pPr lvl="1" indent="0"/>
            <a:r>
              <a:rPr lang="zh-CN" altLang="en-US" dirty="0">
                <a:ea typeface="Arial" panose="020B0604020202020204" pitchFamily="34" charset="0"/>
              </a:rPr>
              <a:t>第二级</a:t>
            </a:r>
            <a:endParaRPr lang="zh-CN" altLang="en-US" dirty="0">
              <a:ea typeface="Arial" panose="020B0604020202020204" pitchFamily="34" charset="0"/>
            </a:endParaRPr>
          </a:p>
          <a:p>
            <a:pPr lvl="2" indent="0"/>
            <a:r>
              <a:rPr lang="zh-CN" altLang="en-US" dirty="0">
                <a:ea typeface="Arial" panose="020B0604020202020204" pitchFamily="34" charset="0"/>
              </a:rPr>
              <a:t>第三级</a:t>
            </a:r>
            <a:endParaRPr lang="zh-CN" altLang="en-US" dirty="0">
              <a:ea typeface="Arial" panose="020B0604020202020204" pitchFamily="34" charset="0"/>
            </a:endParaRPr>
          </a:p>
          <a:p>
            <a:pPr lvl="3" indent="0"/>
            <a:r>
              <a:rPr lang="zh-CN" altLang="en-US" dirty="0">
                <a:ea typeface="Arial" panose="020B0604020202020204" pitchFamily="34" charset="0"/>
              </a:rPr>
              <a:t>第四级</a:t>
            </a:r>
            <a:endParaRPr lang="zh-CN" altLang="en-US" dirty="0">
              <a:ea typeface="Arial" panose="020B0604020202020204" pitchFamily="34" charset="0"/>
            </a:endParaRPr>
          </a:p>
          <a:p>
            <a:pPr lvl="4" indent="0"/>
            <a:r>
              <a:rPr lang="zh-CN" altLang="en-US" dirty="0">
                <a:ea typeface="Arial" panose="020B0604020202020204" pitchFamily="34" charset="0"/>
              </a:rPr>
              <a:t>第五级</a:t>
            </a:r>
            <a:endParaRPr lang="zh-CN" altLang="en-US" dirty="0">
              <a:ea typeface="Arial" panose="020B0604020202020204" pitchFamily="34" charset="0"/>
            </a:endParaRP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l" fontAlgn="base"/>
            <a:endParaRPr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r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>
              <a:latin typeface="Aharoni" panose="02010803020104030203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lvl="0" defTabSz="0" fontAlgn="base">
      <a:defRPr sz="1200" kern="1200"/>
    </a:lvl1pPr>
    <a:lvl2pPr marL="0" lvl="1" indent="0" defTabSz="0" fontAlgn="base">
      <a:defRPr sz="1200" kern="1200"/>
    </a:lvl2pPr>
    <a:lvl3pPr marL="0" lvl="2" indent="0" defTabSz="0" fontAlgn="base">
      <a:defRPr sz="1200" kern="1200"/>
    </a:lvl3pPr>
    <a:lvl4pPr marL="0" lvl="3" indent="0" defTabSz="0" fontAlgn="base">
      <a:defRPr sz="1200" kern="1200"/>
    </a:lvl4pPr>
    <a:lvl5pPr marL="0" lvl="4" indent="0" defTabSz="0" fontAlgn="base">
      <a:defRPr sz="1200" kern="1200"/>
    </a:lvl5pPr>
    <a:lvl6pPr marL="2286000" lvl="5" indent="0" defTabSz="0" fontAlgn="base">
      <a:defRPr sz="1200" kern="1200"/>
    </a:lvl6pPr>
    <a:lvl7pPr marL="2743200" lvl="6" indent="0" defTabSz="0" fontAlgn="base">
      <a:defRPr sz="1200" kern="1200"/>
    </a:lvl7pPr>
    <a:lvl8pPr marL="3200400" lvl="7" indent="0" defTabSz="0" fontAlgn="base">
      <a:defRPr sz="1200" kern="1200"/>
    </a:lvl8pPr>
    <a:lvl9pPr marL="3657600" lvl="8" indent="0" defTabSz="0" fontAlgn="base">
      <a:defRPr sz="1200" kern="1200"/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098" name="灯片编号占位符 2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sz="1200" dirty="0">
              <a:latin typeface="Aharoni" panose="02010803020104030203" charset="0"/>
              <a:ea typeface="宋体" panose="02010600030101010101" pitchFamily="2" charset="-122"/>
            </a:endParaRPr>
          </a:p>
        </p:txBody>
      </p:sp>
      <p:sp>
        <p:nvSpPr>
          <p:cNvPr id="4099" name="文本占位符 3"/>
          <p:cNvSpPr>
            <a:spLocks noGrp="1"/>
          </p:cNvSpPr>
          <p:nvPr>
            <p:ph type="body" sz="quarter"/>
          </p:nvPr>
        </p:nvSpPr>
        <p:spPr>
          <a:xfrm>
            <a:off x="661988" y="3932238"/>
            <a:ext cx="5295900" cy="32162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endParaRPr lang="zh-CN" altLang="en-US">
              <a:ea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sz="quarter"/>
          </p:nvPr>
        </p:nvSpPr>
        <p:spPr>
          <a:xfrm>
            <a:off x="662016" y="3931500"/>
            <a:ext cx="5296132" cy="3216682"/>
          </a:xfrm>
          <a:prstGeom prst="rect">
            <a:avLst/>
          </a:prstGeom>
        </p:spPr>
        <p:txBody>
          <a:bodyPr/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win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first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prize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microsoft.com/office/2007/relationships/media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19977;&#21333;&#20803;\&#20864;&#25945;&#33521;&#35821;&#19971;&#24180;&#32423;&#19979;&#20876;&#31532;&#19977;&#21333;&#20803;&#31532;&#20116;&#35838;&#26102;\U3_Lesson%2017%20School%20Science%20Fair.mp3" TargetMode="External"/><Relationship Id="rId2" Type="http://schemas.openxmlformats.org/officeDocument/2006/relationships/audio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19977;&#21333;&#20803;\&#20864;&#25945;&#33521;&#35821;&#19971;&#24180;&#32423;&#19979;&#20876;&#31532;&#19977;&#21333;&#20803;&#31532;&#20116;&#35838;&#26102;\U3_Lesson%2017%20School%20Science%20Fair.mp3" TargetMode="Externa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/>
          <p:nvPr/>
        </p:nvSpPr>
        <p:spPr>
          <a:xfrm>
            <a:off x="20638" y="4652963"/>
            <a:ext cx="9210675" cy="1177925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ctr"/>
            <a:r>
              <a:rPr lang="zh-CN" altLang="en-US" sz="3600" b="1" i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Lesson 17   School Science Fair</a:t>
            </a:r>
            <a:endParaRPr lang="zh-CN" altLang="en-US" sz="3600" b="1" i="1" dirty="0">
              <a:solidFill>
                <a:srgbClr val="0000CC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3075" name="文本框 99"/>
          <p:cNvSpPr/>
          <p:nvPr/>
        </p:nvSpPr>
        <p:spPr>
          <a:xfrm>
            <a:off x="684213" y="693738"/>
            <a:ext cx="7883525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 algn="ctr"/>
            <a:r>
              <a:rPr lang="zh-CN" altLang="en-US" sz="44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rPr>
              <a:t>Unit 3　School Life</a:t>
            </a:r>
            <a:endParaRPr lang="zh-CN" altLang="en-US" sz="4400" b="1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pic>
        <p:nvPicPr>
          <p:cNvPr id="2" name="图片 2" descr="t01c97f44481846274d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02455" y="1851025"/>
            <a:ext cx="3858178" cy="2890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0" y="142852"/>
            <a:ext cx="6429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ldLvl="0"/>
      <p:bldP spid="3074" grpId="1" bldLvl="0"/>
      <p:bldP spid="3075" grpId="0" bldLvl="0"/>
      <p:bldP spid="3075" grpId="1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87450" y="637858"/>
            <a:ext cx="5080000" cy="2677656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5.I have a small piece of old silk. </a:t>
            </a:r>
            <a:endParaRPr lang="en-US" altLang="zh-CN" sz="2400" b="1" u="sng" dirty="0">
              <a:solidFill>
                <a:srgbClr val="CC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a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piece of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意为“一张/片/块”,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pieces of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意为“几张/片/块”。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Would you like another piece of bread</a:t>
            </a:r>
            <a:r>
              <a:rPr lang="zh-CN" altLang="en-US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你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想再吃片面包吗?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I 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need ten pieces of paper</a:t>
            </a:r>
            <a:r>
              <a:rPr lang="zh-CN" altLang="en-US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.</a:t>
            </a:r>
            <a:endParaRPr lang="en-US" altLang="zh-CN" sz="2400" b="1" i="1" u="none" dirty="0" smtClean="0">
              <a:solidFill>
                <a:srgbClr val="0000CC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400" b="1" i="1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需要十张纸。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26785" y="336232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46200" y="611823"/>
            <a:ext cx="5080000" cy="3825247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6.I will make ten different kinds of donuts. </a:t>
            </a:r>
            <a:endParaRPr lang="en-US" altLang="zh-CN" sz="2400" b="1" u="sng" dirty="0">
              <a:solidFill>
                <a:srgbClr val="CC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短语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a kind of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意为“一种”,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different kinds of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则表示“不同种类的”,根据不同情况后加名词单数或复数。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This kind of food sells well</a:t>
            </a:r>
            <a:r>
              <a:rPr lang="zh-CN" altLang="en-US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.</a:t>
            </a:r>
            <a:endParaRPr lang="en-US" altLang="zh-CN" sz="2400" b="1" i="1" u="none" dirty="0" smtClean="0">
              <a:solidFill>
                <a:srgbClr val="0000CC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这种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食品很畅销。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There are many different kinds of books in our bookstore.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我们书店有很多不同种类的书。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224905" y="391668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23"/>
          <p:cNvSpPr txBox="1"/>
          <p:nvPr/>
        </p:nvSpPr>
        <p:spPr>
          <a:xfrm>
            <a:off x="757238" y="307658"/>
            <a:ext cx="7199312" cy="94488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CC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Fill in the blanks with the correct forms of the phrases in the box.</a:t>
            </a:r>
            <a:endParaRPr lang="en-US" altLang="zh-CN" sz="2800" b="1">
              <a:solidFill>
                <a:srgbClr val="CC00CC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7411" name="椭圆 17410"/>
          <p:cNvSpPr/>
          <p:nvPr/>
        </p:nvSpPr>
        <p:spPr>
          <a:xfrm>
            <a:off x="107950" y="188913"/>
            <a:ext cx="684213" cy="576262"/>
          </a:xfrm>
          <a:prstGeom prst="ellipse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buClr>
                <a:srgbClr val="000000"/>
              </a:buClr>
            </a:pPr>
            <a:r>
              <a:rPr lang="en-US" altLang="zh-CN" sz="2800" b="1">
                <a:solidFill>
                  <a:srgbClr val="200B5B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3</a:t>
            </a:r>
            <a:endParaRPr lang="en-US" altLang="zh-CN" sz="2800" b="1">
              <a:solidFill>
                <a:srgbClr val="200B5B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7412" name="文本框 17411"/>
          <p:cNvSpPr txBox="1"/>
          <p:nvPr/>
        </p:nvSpPr>
        <p:spPr>
          <a:xfrm>
            <a:off x="611188" y="1341438"/>
            <a:ext cx="7777162" cy="116955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en-US" altLang="zh-CN" sz="2800" b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be ready for,  do a great job,  be interested </a:t>
            </a:r>
            <a:r>
              <a:rPr lang="en-US" altLang="zh-CN" sz="2800" b="1" dirty="0" smtClean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in,</a:t>
            </a:r>
            <a:endParaRPr lang="en-US" altLang="zh-CN" sz="2800" b="1" dirty="0" smtClean="0">
              <a:solidFill>
                <a:srgbClr val="0000CC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lvl="0" algn="ctr"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 </a:t>
            </a:r>
            <a:r>
              <a:rPr lang="en-US" altLang="zh-CN" sz="2800" b="1" dirty="0">
                <a:solidFill>
                  <a:srgbClr val="0000CC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a piece of,  different  kinds of</a:t>
            </a:r>
            <a:endParaRPr lang="en-US" altLang="zh-CN" sz="2800" b="1" dirty="0">
              <a:solidFill>
                <a:srgbClr val="0000CC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7413" name="文本框 17412"/>
          <p:cNvSpPr txBox="1"/>
          <p:nvPr/>
        </p:nvSpPr>
        <p:spPr>
          <a:xfrm>
            <a:off x="179388" y="2559050"/>
            <a:ext cx="9009062" cy="30784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342900" lvl="0" indent="-342900">
              <a:buAutoNum type="arabicPeriod"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I ______________ science. I will take part in the science fair.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marL="342900" lvl="0" indent="-342900">
              <a:buAutoNum type="arabicPeriod"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There are many ______________ flowers in the park.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marL="342900" lvl="0" indent="-342900">
              <a:buAutoNum type="arabicPeriod"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My mum brought me a new scarf and gloves. Now I ______________ the winter.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marL="342900" lvl="0" indent="-342900">
              <a:buAutoNum type="arabicPeriod"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Can I have ______________ cake? It looks delicious.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marL="342900" lvl="0" indent="-342900">
              <a:buAutoNum type="arabicPeriod"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Your project was really good. You ______________.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7414" name="矩形 17413"/>
          <p:cNvSpPr/>
          <p:nvPr/>
        </p:nvSpPr>
        <p:spPr>
          <a:xfrm>
            <a:off x="2955608" y="3376295"/>
            <a:ext cx="2834366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different kinds of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7415" name="矩形 17414"/>
          <p:cNvSpPr/>
          <p:nvPr/>
        </p:nvSpPr>
        <p:spPr>
          <a:xfrm>
            <a:off x="827088" y="2565400"/>
            <a:ext cx="2741391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am interested in 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7416" name="矩形 17415"/>
          <p:cNvSpPr/>
          <p:nvPr/>
        </p:nvSpPr>
        <p:spPr>
          <a:xfrm>
            <a:off x="924243" y="4203700"/>
            <a:ext cx="2172326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am ready for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7417" name="矩形 17416"/>
          <p:cNvSpPr/>
          <p:nvPr/>
        </p:nvSpPr>
        <p:spPr>
          <a:xfrm>
            <a:off x="2987890" y="4653085"/>
            <a:ext cx="1605280" cy="518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a piece of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7418" name="矩形 17417"/>
          <p:cNvSpPr/>
          <p:nvPr/>
        </p:nvSpPr>
        <p:spPr>
          <a:xfrm>
            <a:off x="5842318" y="5119053"/>
            <a:ext cx="2423997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did a great job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/>
      <p:bldP spid="17415" grpId="0"/>
      <p:bldP spid="17416" grpId="0"/>
      <p:bldP spid="17417" grpId="0"/>
      <p:bldP spid="174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59535" y="843915"/>
            <a:ext cx="6186805" cy="26517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Work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groups.</a:t>
            </a:r>
            <a:endParaRPr lang="en-US" altLang="zh-CN" sz="2800" b="1" u="none" dirty="0">
              <a:solidFill>
                <a:srgbClr val="CC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Suppose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there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be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science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fair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school.</a:t>
            </a:r>
            <a:endParaRPr lang="en-US" altLang="zh-CN" sz="2800" b="1" u="none" dirty="0">
              <a:solidFill>
                <a:srgbClr val="CC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en-US" altLang="zh-CN" sz="2800" b="1" i="1" u="none" dirty="0">
                <a:solidFill>
                  <a:srgbClr val="C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How</a:t>
            </a:r>
            <a:r>
              <a:rPr lang="en-US" altLang="zh-CN" sz="2800" b="1" i="1" u="none" dirty="0">
                <a:solidFill>
                  <a:srgbClr val="C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C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i="1" u="none" dirty="0">
                <a:solidFill>
                  <a:srgbClr val="C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C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i="1" u="none" dirty="0">
                <a:solidFill>
                  <a:srgbClr val="C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C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present</a:t>
            </a:r>
            <a:r>
              <a:rPr lang="en-US" altLang="zh-CN" sz="2800" b="1" i="1" u="none" dirty="0">
                <a:solidFill>
                  <a:srgbClr val="C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C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i="1" u="none" dirty="0">
                <a:solidFill>
                  <a:srgbClr val="C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C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project</a:t>
            </a:r>
            <a:r>
              <a:rPr lang="en-US" altLang="zh-CN" sz="2800" b="1" i="1" u="none" dirty="0">
                <a:solidFill>
                  <a:srgbClr val="C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r>
              <a:rPr lang="en-US" altLang="zh-CN" sz="2800" b="1" i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Interview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classmates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table.</a:t>
            </a:r>
            <a:endParaRPr lang="en-US" altLang="zh-CN" sz="2800" b="1" u="none" dirty="0">
              <a:solidFill>
                <a:srgbClr val="CC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pic>
        <p:nvPicPr>
          <p:cNvPr id="13" name="图片 12" descr="图片111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531485" y="3938905"/>
            <a:ext cx="2687320" cy="1686560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84555" y="247650"/>
            <a:ext cx="7586345" cy="64922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>
              <a:solidFill>
                <a:srgbClr val="CC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孩子们正在谈论学校科学展览。</a:t>
            </a:r>
            <a:endParaRPr lang="zh-CN" altLang="en-US" sz="2800" b="1" u="none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children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talking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their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　　　　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每个人都想得一等奖。</a:t>
            </a:r>
            <a:endParaRPr lang="zh-CN" altLang="en-US" sz="2800" b="1" u="none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Everyone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wants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　　　　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大部分男孩对打篮球感兴趣。</a:t>
            </a:r>
            <a:endParaRPr lang="zh-CN" altLang="en-US" sz="2800" b="1" u="none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Most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boys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　　　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playing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basketball.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4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这是一块丝绸。你可以做连衣裙。</a:t>
            </a:r>
            <a:endParaRPr lang="zh-CN" altLang="en-US" sz="2800" b="1" u="none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silk.You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make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dress.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5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在桌子上有许多不同种类的铅笔盒。</a:t>
            </a:r>
            <a:endParaRPr lang="zh-CN" altLang="en-US" sz="2800" b="1" u="none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　　　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pencil-boxes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desk.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0"/>
            <a:endParaRPr lang="en-US" altLang="zh-CN" sz="2800" b="1" u="none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24635" y="1468755"/>
            <a:ext cx="292989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school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science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fair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4034155" y="2326005"/>
            <a:ext cx="23164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win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first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prize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3542030" y="3169920"/>
            <a:ext cx="263842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are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interested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in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107565" y="4462145"/>
            <a:ext cx="16052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piece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of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419920" y="5301130"/>
            <a:ext cx="280225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>
              <a:buClr>
                <a:srgbClr val="000000"/>
              </a:buClr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different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kinds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of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22045" y="771525"/>
            <a:ext cx="7058025" cy="27127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anose="02020603050405020304" pitchFamily="2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FF00FF"/>
              </a:solidFill>
              <a:latin typeface="Times New Roman" panose="02020603050405020304" pitchFamily="2" charset="0"/>
              <a:ea typeface="NEU-F5-S92" charset="0"/>
              <a:cs typeface="NEU-F5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.Remember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phrases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lesson.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.Read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dialogue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class.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.Prepare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next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lesson.</a:t>
            </a:r>
            <a:endParaRPr lang="zh-CN" altLang="en-US" sz="2800" b="1" dirty="0">
              <a:latin typeface="Times New Roman" panose="02020603050405020304" pitchFamily="2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456055" y="3663950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01c6e9c37112ace82c[1]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0075" y="1561465"/>
            <a:ext cx="3726180" cy="2706370"/>
          </a:xfrm>
          <a:prstGeom prst="rect">
            <a:avLst/>
          </a:prstGeom>
        </p:spPr>
      </p:pic>
      <p:pic>
        <p:nvPicPr>
          <p:cNvPr id="3" name="图片 2" descr="t01e2011b090c8d4b27[1]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24705" y="1559560"/>
            <a:ext cx="3983355" cy="2708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占位符 9217"/>
          <p:cNvSpPr>
            <a:spLocks noGrp="1"/>
          </p:cNvSpPr>
          <p:nvPr>
            <p:ph type="body" sz="half" idx="1"/>
          </p:nvPr>
        </p:nvSpPr>
        <p:spPr>
          <a:xfrm>
            <a:off x="1763713" y="1700213"/>
            <a:ext cx="5688012" cy="324008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prize   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n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 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奖品；奖赏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video  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n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录像；视频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piece  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n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张；片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visitor    </a:t>
            </a:r>
            <a:r>
              <a:rPr lang="en-US" altLang="zh-CN" sz="2800" b="1" i="1" kern="1200" dirty="0" smtClean="0">
                <a:solidFill>
                  <a:srgbClr val="0000CC"/>
                </a:solidFill>
                <a:latin typeface="Times New Roman" panose="02020603050405020304" pitchFamily="2" charset="0"/>
              </a:rPr>
              <a:t>n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.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anose="02020603050405020304" pitchFamily="2" charset="0"/>
              </a:rPr>
              <a:t>参观者</a:t>
            </a: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50000"/>
              </a:lnSpc>
              <a:buNone/>
            </a:pPr>
            <a:endParaRPr lang="zh-CN" altLang="en-US" sz="2800" b="1" kern="1200" dirty="0">
              <a:solidFill>
                <a:srgbClr val="0000CC"/>
              </a:solidFill>
              <a:latin typeface="Times New Roman" panose="02020603050405020304" pitchFamily="2" charset="0"/>
            </a:endParaRPr>
          </a:p>
          <a:p>
            <a:pPr>
              <a:lnSpc>
                <a:spcPct val="150000"/>
              </a:lnSpc>
              <a:buNone/>
            </a:pPr>
            <a:endParaRPr lang="zh-CN" altLang="en-US" sz="3000" kern="1200" dirty="0">
              <a:solidFill>
                <a:srgbClr val="800000"/>
              </a:solidFill>
            </a:endParaRPr>
          </a:p>
        </p:txBody>
      </p:sp>
      <p:sp>
        <p:nvSpPr>
          <p:cNvPr id="7195" name="文本框 7194"/>
          <p:cNvSpPr txBox="1"/>
          <p:nvPr/>
        </p:nvSpPr>
        <p:spPr>
          <a:xfrm>
            <a:off x="2321560" y="860425"/>
            <a:ext cx="28797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Times New Roman" panose="02020603050405020304" pitchFamily="2" charset="0"/>
                <a:ea typeface="微软雅黑" panose="020B0503020204020204" charset="-122"/>
              </a:rPr>
              <a:t>New words</a:t>
            </a:r>
            <a:endParaRPr lang="en-US" altLang="zh-CN" sz="4000" b="1">
              <a:solidFill>
                <a:srgbClr val="FF0000"/>
              </a:solidFill>
              <a:latin typeface="Times New Roman" panose="02020603050405020304" pitchFamily="2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96010" y="661035"/>
            <a:ext cx="7031355" cy="3505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write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true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(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or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false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(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.</a:t>
            </a:r>
            <a:endParaRPr lang="en-US" altLang="zh-CN" sz="2800" b="1" u="none">
              <a:solidFill>
                <a:srgbClr val="CC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Danny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Jenny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excited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science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fair.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Jenny’s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project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silk.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Danny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make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five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different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kinds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donuts.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4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Danny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teach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people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make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donuts.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129915" y="1481455"/>
            <a:ext cx="50927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6113145" y="1999615"/>
            <a:ext cx="4000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F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2459990" y="2787015"/>
            <a:ext cx="4000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F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7708900" y="3305175"/>
            <a:ext cx="418465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228600" algn="l">
              <a:buClr>
                <a:srgbClr val="000000"/>
              </a:buClr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F</a:t>
            </a:r>
            <a:endParaRPr lang="zh-CN" altLang="en-US" dirty="0"/>
          </a:p>
        </p:txBody>
      </p:sp>
      <p:pic>
        <p:nvPicPr>
          <p:cNvPr id="11" name="图片 10" descr="a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200650" y="4016375"/>
            <a:ext cx="2687320" cy="1864995"/>
          </a:xfrm>
          <a:prstGeom prst="ellipse">
            <a:avLst/>
          </a:prstGeom>
        </p:spPr>
      </p:pic>
      <p:pic>
        <p:nvPicPr>
          <p:cNvPr id="8" name="U3_Lesson 17 School Science Fair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812225" y="836820"/>
            <a:ext cx="656435" cy="6564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7465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89965" y="310515"/>
            <a:ext cx="7691755" cy="478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passage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following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questions.</a:t>
            </a:r>
            <a:endParaRPr lang="en-US" altLang="zh-CN" sz="2800" b="1" u="none">
              <a:solidFill>
                <a:srgbClr val="CC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does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Jenny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hope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did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Jenny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make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project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What’s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Danny’s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project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4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Danny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make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project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57300" y="1553210"/>
            <a:ext cx="6457315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hopes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win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first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prize.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257300" y="2341880"/>
            <a:ext cx="6457315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made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video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about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silk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worms.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257300" y="3302000"/>
            <a:ext cx="284480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It’s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about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donuts.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989965" y="4145915"/>
            <a:ext cx="688276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>
              <a:buClr>
                <a:srgbClr val="000000"/>
              </a:buClr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will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make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ten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different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kinds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of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donuts.</a:t>
            </a:r>
            <a:endParaRPr lang="zh-CN" altLang="en-US" dirty="0"/>
          </a:p>
        </p:txBody>
      </p:sp>
      <p:pic>
        <p:nvPicPr>
          <p:cNvPr id="9" name="图片 8" descr="29d13c49154bf738e162e6d8198be9c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938395" y="4788535"/>
            <a:ext cx="2633345" cy="1803400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29335" y="715010"/>
            <a:ext cx="5883910" cy="3785652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dirty="0" smtClean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    </a:t>
            </a:r>
            <a:r>
              <a:rPr lang="en-US" altLang="zh-CN" sz="2400" b="1" u="sng" dirty="0" smtClean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1.I</a:t>
            </a:r>
            <a:r>
              <a:rPr lang="en-US" altLang="zh-CN" sz="2400" b="1" u="sng" dirty="0" smtClean="0">
                <a:solidFill>
                  <a:srgbClr val="CC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hope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to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win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first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prize. </a:t>
            </a:r>
            <a:endParaRPr lang="en-US" altLang="zh-CN" sz="2400" b="1" u="sng" dirty="0">
              <a:solidFill>
                <a:srgbClr val="CC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en-US" altLang="zh-CN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   win</a:t>
            </a:r>
            <a:r>
              <a:rPr lang="en-US" altLang="zh-CN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first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prize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意为“赢得一等奖”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同义短语为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take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first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place/get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first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place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won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first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prize.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 =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took/got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first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place.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他得了第一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。</a:t>
            </a:r>
            <a:endParaRPr lang="en-US" altLang="zh-CN" sz="2400" b="1" u="none" dirty="0" smtClean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sng" dirty="0" smtClean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  <a:sym typeface="+mn-ea"/>
              </a:rPr>
              <a:t>2.Don’t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  <a:sym typeface="+mn-ea"/>
              </a:rPr>
              <a:t>worry,Jenny. </a:t>
            </a:r>
            <a:endParaRPr lang="en-US" altLang="zh-CN" sz="2400" b="1" u="sng" dirty="0">
              <a:solidFill>
                <a:srgbClr val="CC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pPr marL="0" indent="228600" algn="l"/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此句是由“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Don’t+动词原形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”构成的祈使句,用来表示请求、命令等。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Don’t be late!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别迟到!</a:t>
            </a:r>
            <a:endParaRPr lang="zh-CN" altLang="en-US" sz="2400" b="1" dirty="0">
              <a:latin typeface="Times New Roman" panose="02020603050405020304" pitchFamily="2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224905" y="391668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27455" y="642938"/>
            <a:ext cx="5080000" cy="4154984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3.You will do a great job! </a:t>
            </a:r>
            <a:endParaRPr lang="en-US" altLang="zh-CN" sz="2400" b="1" u="sng" dirty="0">
              <a:solidFill>
                <a:srgbClr val="CC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◆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本句常用来表示赞扬或鼓励。还可使用“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Well done!/Excellent!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◆【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辨析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　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job,work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1)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job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意为“工作,零工”,用作可数名词。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He wanted a job.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他想要一份工作。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2)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work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意为“工作”,属于不可数名词。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 cannot find work in this town.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我在这个镇里找不到工作。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974715" y="390334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581660" y="717550"/>
            <a:ext cx="6228080" cy="34163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CC00CC"/>
                </a:solidFill>
                <a:latin typeface="Times New Roman" panose="02020603050405020304" pitchFamily="2" charset="0"/>
                <a:ea typeface="NEU-HZ-S92" charset="0"/>
                <a:cs typeface="NEU-HZ-S92" charset="0"/>
              </a:rPr>
              <a:t>4.I am really interested in this subject. </a:t>
            </a:r>
            <a:endParaRPr lang="en-US" altLang="zh-CN" sz="2400" b="1" u="sng" dirty="0">
              <a:solidFill>
                <a:srgbClr val="CC00CC"/>
              </a:solidFill>
              <a:latin typeface="Times New Roman" panose="02020603050405020304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be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interested in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意为“对……感兴趣”。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 am interested in English.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我对英语感兴趣。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辨析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　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interest,interesting,interested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 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1)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interest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用作不可数名词时意为“兴趣”。用作动词时意为“使感兴趣”,其主语多为事或物。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</a:rPr>
              <a:t>I have no interest in your plan.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</a:rPr>
              <a:t>我对你的计划没有兴趣。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224905" y="358711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15035" y="624840"/>
            <a:ext cx="6403975" cy="417225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indent="228600" algn="l">
              <a:buClr>
                <a:srgbClr val="000000"/>
              </a:buClr>
            </a:pP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(2)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interesting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用作形容词,意为“令人感兴趣的”,主语通常是物。可以作表语,也可以作定语。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indent="228600" algn="l"/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The book is very interesting.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indent="228600" algn="l">
              <a:buClr>
                <a:srgbClr val="000000"/>
              </a:buClr>
            </a:pP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这本书很有趣。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indent="228600" algn="l">
              <a:buClr>
                <a:srgbClr val="000000"/>
              </a:buClr>
            </a:pP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(3)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interested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用作形容词,意为“感兴趣的;对……感兴趣的”,主语通常是人,且多用于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be/get/feel/become interested in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结构中。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be interested in sth.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意为“对某事感兴趣”;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be interested in doing sth.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意为“对做某事感兴趣”。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2" charset="0"/>
              <a:ea typeface="方正书宋_GBK" charset="0"/>
              <a:cs typeface="方正书宋_GBK" charset="0"/>
            </a:endParaRPr>
          </a:p>
          <a:p>
            <a:pPr indent="228600" algn="l"/>
            <a:r>
              <a:rPr lang="en-US" altLang="zh-CN" sz="2400" b="1" i="1" dirty="0">
                <a:solidFill>
                  <a:srgbClr val="0000CC"/>
                </a:solidFill>
                <a:latin typeface="Times New Roman" panose="02020603050405020304" pitchFamily="2" charset="0"/>
                <a:ea typeface="NEU-BZ-S92" charset="0"/>
                <a:cs typeface="NEU-BZ-S92" charset="0"/>
                <a:sym typeface="+mn-ea"/>
              </a:rPr>
              <a:t>He is interested in the film.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2" charset="0"/>
              <a:ea typeface="NEU-BZ-S92" charset="0"/>
              <a:cs typeface="NEU-BZ-S92" charset="0"/>
            </a:endParaRPr>
          </a:p>
          <a:p>
            <a:pPr indent="228600" algn="l">
              <a:buClr>
                <a:srgbClr val="000000"/>
              </a:buClr>
            </a:pP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方正书宋_GBK" charset="0"/>
                <a:cs typeface="方正书宋_GBK" charset="0"/>
                <a:sym typeface="+mn-ea"/>
              </a:rPr>
              <a:t>他对这部电影感兴趣。</a:t>
            </a:r>
            <a:endParaRPr lang="zh-CN" altLang="en-US" dirty="0"/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858000" y="435165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3209</Words>
  <Application>WPS 演示</Application>
  <PresentationFormat>全屏显示(4:3)</PresentationFormat>
  <Paragraphs>150</Paragraphs>
  <Slides>15</Slides>
  <Notes>2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0" baseType="lpstr">
      <vt:lpstr>Arial</vt:lpstr>
      <vt:lpstr>宋体</vt:lpstr>
      <vt:lpstr>Wingdings</vt:lpstr>
      <vt:lpstr>Aharoni</vt:lpstr>
      <vt:lpstr>Times New Roman</vt:lpstr>
      <vt:lpstr>楷体</vt:lpstr>
      <vt:lpstr>微软雅黑</vt:lpstr>
      <vt:lpstr>NEU-BZ-S92</vt:lpstr>
      <vt:lpstr>方正书宋_GBK</vt:lpstr>
      <vt:lpstr>方正黑体_GBK</vt:lpstr>
      <vt:lpstr>NEU-HZ-S92</vt:lpstr>
      <vt:lpstr>NEU-F5-S92</vt:lpstr>
      <vt:lpstr>Arial Unicode MS</vt:lpstr>
      <vt:lpstr>Segoe Print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83</cp:revision>
  <dcterms:created xsi:type="dcterms:W3CDTF">2015-11-21T07:20:00Z</dcterms:created>
  <dcterms:modified xsi:type="dcterms:W3CDTF">2018-12-29T09:19:03Z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